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0" r:id="rId4"/>
    <p:sldId id="257" r:id="rId5"/>
    <p:sldId id="261" r:id="rId6"/>
    <p:sldId id="259" r:id="rId7"/>
    <p:sldId id="263" r:id="rId8"/>
    <p:sldId id="258" r:id="rId9"/>
    <p:sldId id="265" r:id="rId10"/>
    <p:sldId id="266" r:id="rId11"/>
    <p:sldId id="267" r:id="rId12"/>
    <p:sldId id="264" r:id="rId13"/>
    <p:sldId id="268" r:id="rId14"/>
    <p:sldId id="269" r:id="rId15"/>
    <p:sldId id="276" r:id="rId16"/>
    <p:sldId id="272" r:id="rId17"/>
    <p:sldId id="275" r:id="rId18"/>
    <p:sldId id="273" r:id="rId19"/>
    <p:sldId id="277" r:id="rId20"/>
    <p:sldId id="274" r:id="rId21"/>
    <p:sldId id="271" r:id="rId22"/>
    <p:sldId id="270" r:id="rId23"/>
    <p:sldId id="278" r:id="rId2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provincias\dfs\DNCFP\DNCFP\MUNI\CAPACITACION_\Pautas%20Proy%20Pto%202018%20graficos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ln>
          <a:noFill/>
        </a:ln>
      </c:spPr>
    </c:sideWall>
    <c:backWall>
      <c:thickness val="0"/>
      <c:spPr>
        <a:ln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tint val="37000"/>
                    <a:hueMod val="100000"/>
                    <a:satMod val="200000"/>
                    <a:lumMod val="88000"/>
                  </a:schemeClr>
                </a:gs>
                <a:gs pos="100000">
                  <a:schemeClr val="accent1">
                    <a:tint val="53000"/>
                    <a:shade val="100000"/>
                    <a:hueMod val="100000"/>
                    <a:satMod val="350000"/>
                    <a:lumMod val="79000"/>
                  </a:schemeClr>
                </a:gs>
              </a:gsLst>
              <a:lin ang="5400000" scaled="1"/>
            </a:gradFill>
            <a:ln w="15875" cap="flat" cmpd="sng" algn="ctr">
              <a:solidFill>
                <a:schemeClr val="accent1"/>
              </a:solidFill>
              <a:prstDash val="solid"/>
            </a:ln>
            <a:effectLst>
              <a:outerShdw blurRad="50800" dist="12700" dir="5280000" rotWithShape="0">
                <a:srgbClr val="000000">
                  <a:alpha val="40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2.5000000000000001E-2"/>
                  <c:y val="-2.7777777777777776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latin typeface="+mn-lt"/>
                    </a:defRPr>
                  </a:pPr>
                  <a:endParaRPr lang="es-A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003-4E00-A913-B0CDB6761907}"/>
                </c:ext>
              </c:extLst>
            </c:dLbl>
            <c:dLbl>
              <c:idx val="1"/>
              <c:layout>
                <c:manualLayout>
                  <c:x val="2.2222222222222223E-2"/>
                  <c:y val="-3.2407407407407426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latin typeface="+mn-lt"/>
                    </a:defRPr>
                  </a:pPr>
                  <a:endParaRPr lang="es-A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003-4E00-A913-B0CDB6761907}"/>
                </c:ext>
              </c:extLst>
            </c:dLbl>
            <c:dLbl>
              <c:idx val="2"/>
              <c:layout>
                <c:manualLayout>
                  <c:x val="2.5000000000000001E-2"/>
                  <c:y val="-3.7037037037037035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latin typeface="+mn-lt"/>
                    </a:defRPr>
                  </a:pPr>
                  <a:endParaRPr lang="es-A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003-4E00-A913-B0CDB6761907}"/>
                </c:ext>
              </c:extLst>
            </c:dLbl>
            <c:dLbl>
              <c:idx val="3"/>
              <c:layout>
                <c:manualLayout>
                  <c:x val="1.9444444444444445E-2"/>
                  <c:y val="-3.7037037037037028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latin typeface="+mn-lt"/>
                    </a:defRPr>
                  </a:pPr>
                  <a:endParaRPr lang="es-A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003-4E00-A913-B0CDB6761907}"/>
                </c:ext>
              </c:extLst>
            </c:dLbl>
            <c:dLbl>
              <c:idx val="4"/>
              <c:layout>
                <c:manualLayout>
                  <c:x val="2.457648565715867E-2"/>
                  <c:y val="-4.3868472220828653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latin typeface="+mn-lt"/>
                    </a:defRPr>
                  </a:pPr>
                  <a:endParaRPr lang="es-A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003-4E00-A913-B0CDB67619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tx2">
                        <a:lumMod val="60000"/>
                        <a:lumOff val="40000"/>
                      </a:schemeClr>
                    </a:solidFill>
                    <a:latin typeface="+mn-lt"/>
                  </a:defRPr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'AUTO. ENDEUD. Pto 2018'!$A$19:$A$23</c:f>
              <c:numCache>
                <c:formatCode>0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'AUTO. ENDEUD. Pto 2018'!$E$19:$E$23</c:f>
              <c:numCache>
                <c:formatCode>#,##0.00</c:formatCode>
                <c:ptCount val="5"/>
                <c:pt idx="0">
                  <c:v>16.66</c:v>
                </c:pt>
                <c:pt idx="1">
                  <c:v>19.3</c:v>
                </c:pt>
                <c:pt idx="2">
                  <c:v>20.440000000000001</c:v>
                </c:pt>
                <c:pt idx="3">
                  <c:v>21.18</c:v>
                </c:pt>
                <c:pt idx="4">
                  <c:v>21.94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2003-4E00-A913-B0CDB67619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5866496"/>
        <c:axId val="75868032"/>
        <c:axId val="0"/>
      </c:bar3DChart>
      <c:catAx>
        <c:axId val="75866496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s-AR"/>
          </a:p>
        </c:txPr>
        <c:crossAx val="75868032"/>
        <c:crosses val="autoZero"/>
        <c:auto val="1"/>
        <c:lblAlgn val="ctr"/>
        <c:lblOffset val="100"/>
        <c:noMultiLvlLbl val="0"/>
      </c:catAx>
      <c:valAx>
        <c:axId val="75868032"/>
        <c:scaling>
          <c:orientation val="minMax"/>
        </c:scaling>
        <c:delete val="1"/>
        <c:axPos val="l"/>
        <c:numFmt formatCode="#,##0.00" sourceLinked="1"/>
        <c:majorTickMark val="out"/>
        <c:minorTickMark val="none"/>
        <c:tickLblPos val="nextTo"/>
        <c:crossAx val="7586649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Hoja1!$B$2</c:f>
              <c:strCache>
                <c:ptCount val="1"/>
                <c:pt idx="0">
                  <c:v>Deflactor PIB</c:v>
                </c:pt>
              </c:strCache>
            </c:strRef>
          </c:tx>
          <c:spPr>
            <a:ln w="25400" cap="flat" cmpd="sng" algn="ctr">
              <a:solidFill>
                <a:srgbClr val="FD3636">
                  <a:shade val="50000"/>
                </a:srgbClr>
              </a:solidFill>
              <a:prstDash val="solid"/>
            </a:ln>
            <a:effectLst/>
          </c:spPr>
          <c:marker>
            <c:spPr>
              <a:solidFill>
                <a:srgbClr val="FD3636"/>
              </a:solidFill>
              <a:ln w="25400" cap="flat" cmpd="sng" algn="ctr">
                <a:solidFill>
                  <a:srgbClr val="FD3636">
                    <a:shade val="50000"/>
                  </a:srgbClr>
                </a:solidFill>
                <a:prstDash val="solid"/>
              </a:ln>
              <a:effectLst/>
            </c:spPr>
          </c:marker>
          <c:dLbls>
            <c:spPr>
              <a:solidFill>
                <a:srgbClr val="FD3636"/>
              </a:solidFill>
              <a:ln w="38100" cap="flat" cmpd="sng" algn="ctr">
                <a:solidFill>
                  <a:srgbClr val="FFFFFF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rgbClr val="FFFFFF"/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Hoja1!$A$4:$A$7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Hoja1!$B$4:$B$7</c:f>
              <c:numCache>
                <c:formatCode>0.0%</c:formatCode>
                <c:ptCount val="4"/>
                <c:pt idx="0">
                  <c:v>0.16200000000000001</c:v>
                </c:pt>
                <c:pt idx="1">
                  <c:v>7.1999999999999995E-2</c:v>
                </c:pt>
                <c:pt idx="2">
                  <c:v>5.5999999999999994E-2</c:v>
                </c:pt>
                <c:pt idx="3">
                  <c:v>5.5999999999999994E-2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5FA-44B0-8820-22468D5F2F8B}"/>
            </c:ext>
          </c:extLst>
        </c:ser>
        <c:ser>
          <c:idx val="1"/>
          <c:order val="1"/>
          <c:tx>
            <c:strRef>
              <c:f>Hoja1!$C$2</c:f>
              <c:strCache>
                <c:ptCount val="1"/>
                <c:pt idx="0">
                  <c:v>Var. Anual IPC</c:v>
                </c:pt>
              </c:strCache>
            </c:strRef>
          </c:tx>
          <c:spPr>
            <a:ln>
              <a:solidFill>
                <a:schemeClr val="tx2"/>
              </a:solidFill>
            </a:ln>
          </c:spPr>
          <c:marker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marker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chemeClr val="tx2"/>
                    </a:solidFill>
                  </a:defRPr>
                </a:pPr>
                <a:endParaRPr lang="es-A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Hoja1!$A$4:$A$7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Hoja1!$C$4:$C$7</c:f>
              <c:numCache>
                <c:formatCode>0.0%</c:formatCode>
                <c:ptCount val="4"/>
                <c:pt idx="0">
                  <c:v>0.157</c:v>
                </c:pt>
                <c:pt idx="1">
                  <c:v>7.6999999999999999E-2</c:v>
                </c:pt>
                <c:pt idx="2">
                  <c:v>6.2E-2</c:v>
                </c:pt>
                <c:pt idx="3">
                  <c:v>6.2E-2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5FA-44B0-8820-22468D5F2F8B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6136832"/>
        <c:axId val="76138368"/>
      </c:lineChart>
      <c:catAx>
        <c:axId val="76136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s-AR"/>
          </a:p>
        </c:txPr>
        <c:crossAx val="76138368"/>
        <c:crosses val="autoZero"/>
        <c:auto val="1"/>
        <c:lblAlgn val="ctr"/>
        <c:lblOffset val="100"/>
        <c:noMultiLvlLbl val="0"/>
      </c:catAx>
      <c:valAx>
        <c:axId val="76138368"/>
        <c:scaling>
          <c:orientation val="minMax"/>
          <c:max val="0.18000000000000002"/>
          <c:min val="4.0000000000000008E-2"/>
        </c:scaling>
        <c:delete val="0"/>
        <c:axPos val="l"/>
        <c:numFmt formatCode="0.0%" sourceLinked="1"/>
        <c:majorTickMark val="out"/>
        <c:minorTickMark val="none"/>
        <c:tickLblPos val="nextTo"/>
        <c:crossAx val="76136832"/>
        <c:crosses val="autoZero"/>
        <c:crossBetween val="between"/>
        <c:majorUnit val="4.0000000000000008E-2"/>
        <c:minorUnit val="1.0000000000000002E-2"/>
      </c:valAx>
    </c:plotArea>
    <c:legend>
      <c:legendPos val="b"/>
      <c:layout/>
      <c:overlay val="0"/>
      <c:txPr>
        <a:bodyPr/>
        <a:lstStyle/>
        <a:p>
          <a:pPr>
            <a:defRPr sz="1200" b="1"/>
          </a:pPr>
          <a:endParaRPr lang="es-AR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18/10/2017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18/10/2017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18/10/2017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18/10/2017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18/10/2017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18/10/2017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18/10/2017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18/10/2017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18/10/2017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18/10/2017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18/10/2017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A847CFC-816F-41D0-AAC0-9BF4FEBC753E}" type="datetimeFigureOut">
              <a:rPr lang="es-ES" smtClean="0"/>
              <a:t>18/10/2017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306493"/>
            <a:ext cx="2880321" cy="858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62000" y="3068960"/>
            <a:ext cx="7543800" cy="2160240"/>
          </a:xfrm>
        </p:spPr>
        <p:txBody>
          <a:bodyPr/>
          <a:lstStyle/>
          <a:p>
            <a:r>
              <a:rPr lang="es-AR" sz="4800" b="1" dirty="0" smtClean="0">
                <a:latin typeface="Calibri" panose="020F0502020204030204" pitchFamily="34" charset="0"/>
              </a:rPr>
              <a:t>Monitoreo del presupuesto Nacional en prevención de VIH/SIDA</a:t>
            </a:r>
            <a:endParaRPr lang="es-AR" sz="4800" b="1" dirty="0">
              <a:latin typeface="Calibri" panose="020F050202020403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5114" y="4968974"/>
            <a:ext cx="1531302" cy="11963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7149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2000" y="5589240"/>
            <a:ext cx="6781800" cy="582960"/>
          </a:xfrm>
        </p:spPr>
        <p:txBody>
          <a:bodyPr>
            <a:normAutofit fontScale="90000"/>
          </a:bodyPr>
          <a:lstStyle/>
          <a:p>
            <a:r>
              <a:rPr lang="es-AR" sz="4400" dirty="0" smtClean="0">
                <a:latin typeface="Calibri" panose="020F0502020204030204" pitchFamily="34" charset="0"/>
              </a:rPr>
              <a:t>Gasto en prevención</a:t>
            </a:r>
            <a:endParaRPr lang="es-AR" sz="4400" dirty="0">
              <a:latin typeface="Calibri" panose="020F0502020204030204" pitchFamily="34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653663"/>
              </p:ext>
            </p:extLst>
          </p:nvPr>
        </p:nvGraphicFramePr>
        <p:xfrm>
          <a:off x="761999" y="692693"/>
          <a:ext cx="7543802" cy="4798411"/>
        </p:xfrm>
        <a:graphic>
          <a:graphicData uri="http://schemas.openxmlformats.org/drawingml/2006/table">
            <a:tbl>
              <a:tblPr/>
              <a:tblGrid>
                <a:gridCol w="1505745"/>
                <a:gridCol w="1656184"/>
                <a:gridCol w="1224136"/>
                <a:gridCol w="792088"/>
                <a:gridCol w="720080"/>
                <a:gridCol w="655135"/>
                <a:gridCol w="495217"/>
                <a:gridCol w="495217"/>
              </a:tblGrid>
              <a:tr h="216027">
                <a:tc>
                  <a:txBody>
                    <a:bodyPr/>
                    <a:lstStyle/>
                    <a:p>
                      <a:pPr algn="l" fontAlgn="b"/>
                      <a:endParaRPr lang="es-A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A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A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A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Presupuesto ejecutado en metas físicas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773566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Unidad de medida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Presupuesto 2016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Pto. ejecutado en 2016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Razón 2016/2015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634803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Lucha contra el Sida y ETS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Distribución de Biológicos para VIH y ETS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Determinación Serológica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2.468.042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2.306.200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4.508.544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-6,6%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4803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Distribución de Preservativos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Productos distribuido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30.756.992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15.225.792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61.698.618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-50,5%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4803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Asistencia Nutricional a Recién Nacidos de Madre VIH+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Niños asistidos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-0,4%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4803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Elabroración y difusión sobre Materiales sobre VIH/ETS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Folletos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1.400.593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1.395.294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13.000.000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-0,4%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4803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Geles Lubricantes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Ejemplar distribuido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7.837.662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3.879.918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s/d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s/d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-50,5%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4803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Leche de inicio para prevenir la transmisión de VIH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Kilos entregados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34.038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24.900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s/d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s/d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-26,8%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cxnSp>
        <p:nvCxnSpPr>
          <p:cNvPr id="6" name="5 Conector recto"/>
          <p:cNvCxnSpPr/>
          <p:nvPr/>
        </p:nvCxnSpPr>
        <p:spPr>
          <a:xfrm>
            <a:off x="755576" y="5506500"/>
            <a:ext cx="75608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677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2964904"/>
          </a:xfrm>
        </p:spPr>
        <p:txBody>
          <a:bodyPr/>
          <a:lstStyle/>
          <a:p>
            <a:pPr algn="r"/>
            <a:r>
              <a:rPr lang="es-AR" sz="4800" b="1" dirty="0" smtClean="0">
                <a:latin typeface="Calibri" panose="020F0502020204030204" pitchFamily="34" charset="0"/>
              </a:rPr>
              <a:t>Programa: “Salud </a:t>
            </a:r>
            <a:r>
              <a:rPr lang="es-AR" sz="4800" b="1" dirty="0">
                <a:latin typeface="Calibri" panose="020F0502020204030204" pitchFamily="34" charset="0"/>
              </a:rPr>
              <a:t>sexual y reproductiva”</a:t>
            </a:r>
          </a:p>
        </p:txBody>
      </p:sp>
    </p:spTree>
    <p:extLst>
      <p:ext uri="{BB962C8B-B14F-4D97-AF65-F5344CB8AC3E}">
        <p14:creationId xmlns:p14="http://schemas.microsoft.com/office/powerpoint/2010/main" val="3789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2000" y="5659760"/>
            <a:ext cx="7842448" cy="512440"/>
          </a:xfrm>
        </p:spPr>
        <p:txBody>
          <a:bodyPr>
            <a:noAutofit/>
          </a:bodyPr>
          <a:lstStyle/>
          <a:p>
            <a:r>
              <a:rPr lang="es-AR" sz="2400" b="1" dirty="0">
                <a:latin typeface="Calibri" panose="020F0502020204030204" pitchFamily="34" charset="0"/>
              </a:rPr>
              <a:t>Salud sexual y reproductiva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1879104"/>
          </a:xfrm>
        </p:spPr>
        <p:txBody>
          <a:bodyPr>
            <a:normAutofit/>
          </a:bodyPr>
          <a:lstStyle/>
          <a:p>
            <a:pPr algn="just"/>
            <a:r>
              <a:rPr lang="es-AR" dirty="0">
                <a:latin typeface="Calibri" panose="020F0502020204030204" pitchFamily="34" charset="0"/>
              </a:rPr>
              <a:t>E</a:t>
            </a:r>
            <a:r>
              <a:rPr lang="es-AR" dirty="0" smtClean="0">
                <a:latin typeface="Calibri" panose="020F0502020204030204" pitchFamily="34" charset="0"/>
              </a:rPr>
              <a:t>l </a:t>
            </a:r>
            <a:r>
              <a:rPr lang="es-AR" dirty="0">
                <a:latin typeface="Calibri" panose="020F0502020204030204" pitchFamily="34" charset="0"/>
              </a:rPr>
              <a:t>presupuesto destinado a prevención </a:t>
            </a:r>
            <a:r>
              <a:rPr lang="es-AR" dirty="0" smtClean="0">
                <a:latin typeface="Calibri" panose="020F0502020204030204" pitchFamily="34" charset="0"/>
              </a:rPr>
              <a:t>del VIH/SIDA ha </a:t>
            </a:r>
            <a:r>
              <a:rPr lang="es-AR" dirty="0">
                <a:latin typeface="Calibri" panose="020F0502020204030204" pitchFamily="34" charset="0"/>
              </a:rPr>
              <a:t>perdido participación en el total del gasto del prográma. </a:t>
            </a:r>
            <a:endParaRPr lang="es-AR" dirty="0" smtClean="0">
              <a:latin typeface="Calibri" panose="020F0502020204030204" pitchFamily="34" charset="0"/>
            </a:endParaRPr>
          </a:p>
          <a:p>
            <a:pPr algn="just"/>
            <a:r>
              <a:rPr lang="es-AR" dirty="0" smtClean="0">
                <a:latin typeface="Calibri" panose="020F0502020204030204" pitchFamily="34" charset="0"/>
              </a:rPr>
              <a:t>El porcentaje ejecutado se reduce en comparación al año 2015</a:t>
            </a:r>
            <a:endParaRPr lang="es-AR" dirty="0">
              <a:latin typeface="Calibri" panose="020F0502020204030204" pitchFamily="34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089988"/>
              </p:ext>
            </p:extLst>
          </p:nvPr>
        </p:nvGraphicFramePr>
        <p:xfrm>
          <a:off x="1187624" y="2876920"/>
          <a:ext cx="6840760" cy="1560192"/>
        </p:xfrm>
        <a:graphic>
          <a:graphicData uri="http://schemas.openxmlformats.org/drawingml/2006/table">
            <a:tbl>
              <a:tblPr/>
              <a:tblGrid>
                <a:gridCol w="1362475"/>
                <a:gridCol w="2162929"/>
                <a:gridCol w="1884756"/>
                <a:gridCol w="1430600"/>
              </a:tblGrid>
              <a:tr h="390048">
                <a:tc>
                  <a:txBody>
                    <a:bodyPr/>
                    <a:lstStyle/>
                    <a:p>
                      <a:pPr algn="l" fontAlgn="b"/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Pto. Vigente en M$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Ejecutado en M$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ejecutado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90048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048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048">
                <a:tc>
                  <a:txBody>
                    <a:bodyPr/>
                    <a:lstStyle/>
                    <a:p>
                      <a:pPr algn="l" fontAlgn="b"/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2 Marcador de contenido"/>
          <p:cNvSpPr txBox="1">
            <a:spLocks/>
          </p:cNvSpPr>
          <p:nvPr/>
        </p:nvSpPr>
        <p:spPr>
          <a:xfrm>
            <a:off x="611560" y="4581128"/>
            <a:ext cx="7543800" cy="107863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AR" dirty="0" smtClean="0">
                <a:latin typeface="Calibri" panose="020F0502020204030204" pitchFamily="34" charset="0"/>
              </a:rPr>
              <a:t>En lo que va del 2017 solo se ejecuto un 60,38%, si se proyecta, es posible que el porcentaje ejecutado no llegue al 69% este año.</a:t>
            </a:r>
            <a:endParaRPr lang="es-AR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93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2000" y="5589240"/>
            <a:ext cx="6781800" cy="582960"/>
          </a:xfrm>
        </p:spPr>
        <p:txBody>
          <a:bodyPr>
            <a:normAutofit fontScale="90000"/>
          </a:bodyPr>
          <a:lstStyle/>
          <a:p>
            <a:r>
              <a:rPr lang="es-AR" sz="4400" dirty="0" smtClean="0">
                <a:latin typeface="Calibri" panose="020F0502020204030204" pitchFamily="34" charset="0"/>
              </a:rPr>
              <a:t>Gasto en prevención</a:t>
            </a:r>
            <a:endParaRPr lang="es-AR" sz="4400" dirty="0">
              <a:latin typeface="Calibri" panose="020F0502020204030204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411777"/>
              </p:ext>
            </p:extLst>
          </p:nvPr>
        </p:nvGraphicFramePr>
        <p:xfrm>
          <a:off x="792028" y="548680"/>
          <a:ext cx="7543802" cy="2520279"/>
        </p:xfrm>
        <a:graphic>
          <a:graphicData uri="http://schemas.openxmlformats.org/drawingml/2006/table">
            <a:tbl>
              <a:tblPr/>
              <a:tblGrid>
                <a:gridCol w="1361729"/>
                <a:gridCol w="1296144"/>
                <a:gridCol w="1224136"/>
                <a:gridCol w="936104"/>
                <a:gridCol w="720080"/>
                <a:gridCol w="1015175"/>
                <a:gridCol w="495217"/>
                <a:gridCol w="495217"/>
              </a:tblGrid>
              <a:tr h="201616">
                <a:tc>
                  <a:txBody>
                    <a:bodyPr/>
                    <a:lstStyle/>
                    <a:p>
                      <a:pPr algn="l" fontAlgn="b"/>
                      <a:endParaRPr lang="es-A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A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A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A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Presupuesto ejecutado en metas físicas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643256">
                <a:tc>
                  <a:txBody>
                    <a:bodyPr/>
                    <a:lstStyle/>
                    <a:p>
                      <a:pPr algn="l" fontAlgn="ctr"/>
                      <a:r>
                        <a:rPr lang="es-A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Unidad de medida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Presupuesto 2016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Pto. ejecutado en 2016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Razón 2016/2015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79505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Desarrollo de la salud sexual y procreación responsable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Asistencia en Salud Sexual y Reproductiva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Tratamiento entregado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11.079.016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4.334.671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16.000.000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-60,9%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88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Distribución de Preservativo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Productos distribuido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21.225.439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3.198.384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32.000.000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-84,9%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764495" y="3212976"/>
            <a:ext cx="7560840" cy="229352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pPr marL="274320" indent="-274320" algn="just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s-AR" sz="2000" dirty="0">
                <a:solidFill>
                  <a:schemeClr val="tx2"/>
                </a:solidFill>
                <a:latin typeface="Calibri" panose="020F0502020204030204" pitchFamily="34" charset="0"/>
              </a:rPr>
              <a:t> En el año 2015 las temáticas estaban orientadas a los métodos Anticonceptivos, derechos sexuales y derechos reproductivos, VIH e ITS, género y diversidad sexual, asesoría integral en salud sexual y reproductiva. </a:t>
            </a:r>
            <a:endParaRPr lang="es-AR" sz="2000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274320" indent="-274320" algn="just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s-AR" sz="2000" dirty="0" smtClean="0">
                <a:solidFill>
                  <a:schemeClr val="tx2"/>
                </a:solidFill>
                <a:latin typeface="Calibri" panose="020F0502020204030204" pitchFamily="34" charset="0"/>
              </a:rPr>
              <a:t>En el </a:t>
            </a:r>
            <a:r>
              <a:rPr lang="es-AR" sz="2000" dirty="0">
                <a:solidFill>
                  <a:schemeClr val="tx2"/>
                </a:solidFill>
                <a:latin typeface="Calibri" panose="020F0502020204030204" pitchFamily="34" charset="0"/>
              </a:rPr>
              <a:t>año 2016 el foco estuvo puesto en anticoncepción quirúrgica, violencia sexual, sexualidades diversas y DIU.</a:t>
            </a:r>
          </a:p>
        </p:txBody>
      </p:sp>
    </p:spTree>
    <p:extLst>
      <p:ext uri="{BB962C8B-B14F-4D97-AF65-F5344CB8AC3E}">
        <p14:creationId xmlns:p14="http://schemas.microsoft.com/office/powerpoint/2010/main" val="330414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2964904"/>
          </a:xfrm>
        </p:spPr>
        <p:txBody>
          <a:bodyPr/>
          <a:lstStyle/>
          <a:p>
            <a:pPr algn="r"/>
            <a:r>
              <a:rPr lang="es-AR" sz="4800" b="1" dirty="0" smtClean="0">
                <a:latin typeface="Calibri" panose="020F0502020204030204" pitchFamily="34" charset="0"/>
              </a:rPr>
              <a:t>Proyecto de Presupuesto 2018</a:t>
            </a:r>
            <a:endParaRPr lang="es-AR" sz="48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87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2964904"/>
          </a:xfrm>
        </p:spPr>
        <p:txBody>
          <a:bodyPr/>
          <a:lstStyle/>
          <a:p>
            <a:pPr algn="r"/>
            <a:r>
              <a:rPr lang="es-AR" sz="4800" b="1" dirty="0" smtClean="0">
                <a:latin typeface="Calibri" panose="020F0502020204030204" pitchFamily="34" charset="0"/>
              </a:rPr>
              <a:t>Pautas Macroeconómicas</a:t>
            </a:r>
            <a:endParaRPr lang="es-AR" sz="48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03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2000" y="5445224"/>
            <a:ext cx="6781800" cy="726976"/>
          </a:xfrm>
        </p:spPr>
        <p:txBody>
          <a:bodyPr>
            <a:normAutofit fontScale="90000"/>
          </a:bodyPr>
          <a:lstStyle/>
          <a:p>
            <a:r>
              <a:rPr lang="es-AR" sz="4900" dirty="0">
                <a:latin typeface="Calibri" panose="020F0502020204030204" pitchFamily="34" charset="0"/>
              </a:rPr>
              <a:t>Pautas</a:t>
            </a:r>
            <a:r>
              <a:rPr lang="es-AR" dirty="0" smtClean="0"/>
              <a:t> </a:t>
            </a:r>
            <a:r>
              <a:rPr lang="es-AR" sz="4900" dirty="0" smtClean="0">
                <a:latin typeface="Calibri" panose="020F0502020204030204" pitchFamily="34" charset="0"/>
              </a:rPr>
              <a:t>Macroeconómicas</a:t>
            </a:r>
            <a:endParaRPr lang="es-AR" sz="4900" dirty="0">
              <a:latin typeface="Calibri" panose="020F0502020204030204" pitchFamily="34" charset="0"/>
            </a:endParaRPr>
          </a:p>
        </p:txBody>
      </p:sp>
      <p:sp>
        <p:nvSpPr>
          <p:cNvPr id="4" name="3 Flecha a la derecha con bandas"/>
          <p:cNvSpPr/>
          <p:nvPr/>
        </p:nvSpPr>
        <p:spPr bwMode="auto">
          <a:xfrm>
            <a:off x="1347903" y="1196752"/>
            <a:ext cx="2552757" cy="781664"/>
          </a:xfrm>
          <a:prstGeom prst="stripedRightArrow">
            <a:avLst/>
          </a:prstGeom>
          <a:ln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Tipo de cambio              </a:t>
            </a:r>
          </a:p>
        </p:txBody>
      </p:sp>
      <p:sp>
        <p:nvSpPr>
          <p:cNvPr id="5" name="4 Flecha a la derecha con bandas"/>
          <p:cNvSpPr/>
          <p:nvPr/>
        </p:nvSpPr>
        <p:spPr bwMode="auto">
          <a:xfrm flipH="1">
            <a:off x="5328986" y="3851459"/>
            <a:ext cx="2922450" cy="781664"/>
          </a:xfrm>
          <a:prstGeom prst="stripedRightArrow">
            <a:avLst/>
          </a:prstGeom>
          <a:ln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AR" sz="1600" b="1" dirty="0">
                <a:solidFill>
                  <a:schemeClr val="bg1"/>
                </a:solidFill>
                <a:latin typeface="Arial" panose="020B0604020202020204" pitchFamily="34" charset="0"/>
              </a:rPr>
              <a:t>  Referencias de precios</a:t>
            </a:r>
          </a:p>
        </p:txBody>
      </p:sp>
      <p:graphicFrame>
        <p:nvGraphicFramePr>
          <p:cNvPr id="6" name="Gráfico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073866"/>
              </p:ext>
            </p:extLst>
          </p:nvPr>
        </p:nvGraphicFramePr>
        <p:xfrm>
          <a:off x="4067944" y="260648"/>
          <a:ext cx="4926558" cy="2862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040572"/>
              </p:ext>
            </p:extLst>
          </p:nvPr>
        </p:nvGraphicFramePr>
        <p:xfrm>
          <a:off x="138256" y="2519778"/>
          <a:ext cx="497205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83356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Graphic spid="6" grpId="0">
        <p:bldAsOne/>
      </p:bldGraphic>
      <p:bldGraphic spid="7" grpId="0">
        <p:bldSub>
          <a:bldChart bld="series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2964904"/>
          </a:xfrm>
        </p:spPr>
        <p:txBody>
          <a:bodyPr/>
          <a:lstStyle/>
          <a:p>
            <a:pPr algn="r"/>
            <a:r>
              <a:rPr lang="es-AR" sz="4800" b="1" dirty="0" smtClean="0">
                <a:latin typeface="Calibri" panose="020F0502020204030204" pitchFamily="34" charset="0"/>
              </a:rPr>
              <a:t>Programa: “Lucha </a:t>
            </a:r>
            <a:r>
              <a:rPr lang="es-AR" sz="4800" b="1" dirty="0">
                <a:latin typeface="Calibri" panose="020F0502020204030204" pitchFamily="34" charset="0"/>
              </a:rPr>
              <a:t>contra el SIDA y Enfermedades de Transmisión </a:t>
            </a:r>
            <a:r>
              <a:rPr lang="es-AR" sz="4800" b="1" dirty="0" smtClean="0">
                <a:latin typeface="Calibri" panose="020F0502020204030204" pitchFamily="34" charset="0"/>
              </a:rPr>
              <a:t>Sexual”</a:t>
            </a:r>
            <a:endParaRPr lang="es-AR" sz="48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65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>
          <a:xfrm>
            <a:off x="762000" y="5659760"/>
            <a:ext cx="7842448" cy="51244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AR" sz="2400" b="1" smtClean="0">
                <a:latin typeface="Calibri" panose="020F0502020204030204" pitchFamily="34" charset="0"/>
              </a:rPr>
              <a:t>Lucha contra el SIDA y Enfermedades de Transmisión Sexual</a:t>
            </a:r>
            <a:endParaRPr lang="es-AR" sz="2400" b="1" dirty="0">
              <a:latin typeface="Calibri" panose="020F0502020204030204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012365"/>
              </p:ext>
            </p:extLst>
          </p:nvPr>
        </p:nvGraphicFramePr>
        <p:xfrm>
          <a:off x="762000" y="692697"/>
          <a:ext cx="7543800" cy="4392486"/>
        </p:xfrm>
        <a:graphic>
          <a:graphicData uri="http://schemas.openxmlformats.org/drawingml/2006/table">
            <a:tbl>
              <a:tblPr/>
              <a:tblGrid>
                <a:gridCol w="1918436"/>
                <a:gridCol w="1918436"/>
                <a:gridCol w="1341280"/>
                <a:gridCol w="864096"/>
                <a:gridCol w="934527"/>
                <a:gridCol w="567025"/>
              </a:tblGrid>
              <a:tr h="651098"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Unidad de medida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Peoyecto Presupuesto 2018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Razón 2018/2017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34484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Lucha contra el Sida y ETS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Asistencia Regular con Medicamentos para VIH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Personas asistidas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52.000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484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Distribución de Biológicos para VIH y ETS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Determinación Serológica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4.573.640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4.799.734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484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Distribución de Preservativos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Productos distribuido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84.000.960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84.000.960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484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Asistencia Nutricional a Recién Nacidos de Madre VIH+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Niños asistidos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484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Elabroración y difusión sobre Materiales sobre VIH/ETS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Folletos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13.500.000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14.000.000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484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Publicaciones técnicas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Ejemplar distribuido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270.000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270.000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484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de Presupuesto Del Programa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En Millones de $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563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2964904"/>
          </a:xfrm>
        </p:spPr>
        <p:txBody>
          <a:bodyPr/>
          <a:lstStyle/>
          <a:p>
            <a:pPr algn="r"/>
            <a:r>
              <a:rPr lang="es-AR" sz="4800" b="1" dirty="0" smtClean="0">
                <a:latin typeface="Calibri" panose="020F0502020204030204" pitchFamily="34" charset="0"/>
              </a:rPr>
              <a:t>Programa: “Salud </a:t>
            </a:r>
            <a:r>
              <a:rPr lang="es-AR" sz="4800" b="1" dirty="0">
                <a:latin typeface="Calibri" panose="020F0502020204030204" pitchFamily="34" charset="0"/>
              </a:rPr>
              <a:t>sexual y reproductiva”</a:t>
            </a:r>
          </a:p>
        </p:txBody>
      </p:sp>
    </p:spTree>
    <p:extLst>
      <p:ext uri="{BB962C8B-B14F-4D97-AF65-F5344CB8AC3E}">
        <p14:creationId xmlns:p14="http://schemas.microsoft.com/office/powerpoint/2010/main" val="350388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122368" cy="1600200"/>
          </a:xfrm>
        </p:spPr>
        <p:txBody>
          <a:bodyPr>
            <a:normAutofit/>
          </a:bodyPr>
          <a:lstStyle/>
          <a:p>
            <a:r>
              <a:rPr lang="es-AR" sz="4400" b="1" dirty="0" smtClean="0">
                <a:latin typeface="Calibri" panose="020F0502020204030204" pitchFamily="34" charset="0"/>
              </a:rPr>
              <a:t>Organización de la presentación</a:t>
            </a:r>
            <a:endParaRPr lang="es-AR" sz="4400" b="1" dirty="0">
              <a:latin typeface="Calibri" panose="020F050202020403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AR" dirty="0" smtClean="0">
                <a:latin typeface="Calibri" panose="020F0502020204030204" pitchFamily="34" charset="0"/>
              </a:rPr>
              <a:t>Introducción</a:t>
            </a:r>
          </a:p>
          <a:p>
            <a:r>
              <a:rPr lang="es-AR" dirty="0" smtClean="0">
                <a:latin typeface="Calibri" panose="020F0502020204030204" pitchFamily="34" charset="0"/>
              </a:rPr>
              <a:t>Resumen</a:t>
            </a:r>
          </a:p>
          <a:p>
            <a:r>
              <a:rPr lang="es-AR" dirty="0" smtClean="0">
                <a:latin typeface="Calibri" panose="020F0502020204030204" pitchFamily="34" charset="0"/>
              </a:rPr>
              <a:t>Ejecución presupuestaria 2016 y Presupuesto 2017</a:t>
            </a:r>
            <a:endParaRPr lang="es-AR" dirty="0" smtClean="0">
              <a:latin typeface="Calibri" panose="020F0502020204030204" pitchFamily="34" charset="0"/>
            </a:endParaRPr>
          </a:p>
          <a:p>
            <a:pPr lvl="1"/>
            <a:r>
              <a:rPr lang="es-AR" dirty="0" smtClean="0">
                <a:latin typeface="Calibri" panose="020F0502020204030204" pitchFamily="34" charset="0"/>
              </a:rPr>
              <a:t>Programa: “Lucha </a:t>
            </a:r>
            <a:r>
              <a:rPr lang="es-AR" dirty="0">
                <a:latin typeface="Calibri" panose="020F0502020204030204" pitchFamily="34" charset="0"/>
              </a:rPr>
              <a:t>contra el SIDA y Enfermedades de Transmisión </a:t>
            </a:r>
            <a:r>
              <a:rPr lang="es-AR" dirty="0" smtClean="0">
                <a:latin typeface="Calibri" panose="020F0502020204030204" pitchFamily="34" charset="0"/>
              </a:rPr>
              <a:t>Sexual”</a:t>
            </a:r>
          </a:p>
          <a:p>
            <a:pPr lvl="1"/>
            <a:r>
              <a:rPr lang="es-AR" dirty="0" smtClean="0">
                <a:latin typeface="Calibri" panose="020F0502020204030204" pitchFamily="34" charset="0"/>
              </a:rPr>
              <a:t>Programa: “Salud sexual y Reproductiva”</a:t>
            </a:r>
          </a:p>
          <a:p>
            <a:r>
              <a:rPr lang="es-AR" dirty="0" smtClean="0">
                <a:latin typeface="Calibri" panose="020F0502020204030204" pitchFamily="34" charset="0"/>
              </a:rPr>
              <a:t>Proyecto de Presupuesto </a:t>
            </a:r>
            <a:r>
              <a:rPr lang="es-AR" dirty="0" smtClean="0">
                <a:latin typeface="Calibri" panose="020F0502020204030204" pitchFamily="34" charset="0"/>
              </a:rPr>
              <a:t>2018</a:t>
            </a:r>
          </a:p>
          <a:p>
            <a:pPr lvl="1"/>
            <a:r>
              <a:rPr lang="es-AR" dirty="0" smtClean="0">
                <a:latin typeface="Calibri" panose="020F0502020204030204" pitchFamily="34" charset="0"/>
              </a:rPr>
              <a:t>Pautas Macroeconómicas</a:t>
            </a:r>
          </a:p>
          <a:p>
            <a:pPr lvl="1"/>
            <a:r>
              <a:rPr lang="es-AR" dirty="0" smtClean="0">
                <a:latin typeface="Calibri" panose="020F0502020204030204" pitchFamily="34" charset="0"/>
              </a:rPr>
              <a:t>Programa: “Lucha contra el sida y Enfermedades de Transmisión sexual”</a:t>
            </a:r>
          </a:p>
          <a:p>
            <a:pPr lvl="1"/>
            <a:r>
              <a:rPr lang="es-AR" dirty="0" smtClean="0">
                <a:latin typeface="Calibri" panose="020F0502020204030204" pitchFamily="34" charset="0"/>
              </a:rPr>
              <a:t>Programa: “Salud sexual y reproductiva”</a:t>
            </a:r>
          </a:p>
          <a:p>
            <a:r>
              <a:rPr lang="es-AR" dirty="0" smtClean="0">
                <a:latin typeface="Calibri" panose="020F0502020204030204" pitchFamily="34" charset="0"/>
              </a:rPr>
              <a:t>Conclusiones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51887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762000" y="5659760"/>
            <a:ext cx="7842448" cy="512440"/>
          </a:xfrm>
        </p:spPr>
        <p:txBody>
          <a:bodyPr>
            <a:noAutofit/>
          </a:bodyPr>
          <a:lstStyle/>
          <a:p>
            <a:r>
              <a:rPr lang="es-AR" sz="2400" b="1" dirty="0">
                <a:latin typeface="Calibri" panose="020F0502020204030204" pitchFamily="34" charset="0"/>
              </a:rPr>
              <a:t>Salud sexual y reproductiva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441809"/>
              </p:ext>
            </p:extLst>
          </p:nvPr>
        </p:nvGraphicFramePr>
        <p:xfrm>
          <a:off x="762000" y="1124744"/>
          <a:ext cx="7543800" cy="3728272"/>
        </p:xfrm>
        <a:graphic>
          <a:graphicData uri="http://schemas.openxmlformats.org/drawingml/2006/table">
            <a:tbl>
              <a:tblPr/>
              <a:tblGrid>
                <a:gridCol w="1577752"/>
                <a:gridCol w="1872208"/>
                <a:gridCol w="1440160"/>
                <a:gridCol w="1080120"/>
                <a:gridCol w="1006535"/>
                <a:gridCol w="567025"/>
              </a:tblGrid>
              <a:tr h="298849">
                <a:tc>
                  <a:txBody>
                    <a:bodyPr/>
                    <a:lstStyle/>
                    <a:p>
                      <a:pPr algn="ctr" fontAlgn="b"/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A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Presupuesto ejecutado en metas físicas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953467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Unidad de medida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Peoyecto Presupuesto 2018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Razón 2018/2017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78269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Desarrollo de la salud sexual y procreación responsable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Asistencia en Salud Sexual y Reproductiva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Tratamiento entregado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8.700.000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8.250.000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-5,2%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2695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Distribución de Preservativo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Productos distribuido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18.560.000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21.750.000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2695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de Presupuesto Del Programa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En Millones de $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-1,6%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330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2964904"/>
          </a:xfrm>
        </p:spPr>
        <p:txBody>
          <a:bodyPr/>
          <a:lstStyle/>
          <a:p>
            <a:pPr algn="r"/>
            <a:r>
              <a:rPr lang="es-AR" sz="4800" b="1" dirty="0" smtClean="0">
                <a:latin typeface="Calibri" panose="020F0502020204030204" pitchFamily="34" charset="0"/>
              </a:rPr>
              <a:t>Conclusiones</a:t>
            </a:r>
            <a:endParaRPr lang="es-AR" sz="48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02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 anchorCtr="0">
            <a:normAutofit/>
          </a:bodyPr>
          <a:lstStyle/>
          <a:p>
            <a:r>
              <a:rPr lang="es-AR" sz="4400" dirty="0">
                <a:latin typeface="Calibri" panose="020F0502020204030204" pitchFamily="34" charset="0"/>
              </a:rPr>
              <a:t>Conclusiones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1196752"/>
            <a:ext cx="7543800" cy="4527376"/>
          </a:xfrm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/>
            <a:r>
              <a:rPr lang="es-AR" sz="1800" dirty="0" smtClean="0">
                <a:latin typeface="Calibri" panose="020F0502020204030204" pitchFamily="34" charset="0"/>
              </a:rPr>
              <a:t>En </a:t>
            </a:r>
            <a:r>
              <a:rPr lang="es-AR" sz="1800" dirty="0">
                <a:latin typeface="Calibri" panose="020F0502020204030204" pitchFamily="34" charset="0"/>
              </a:rPr>
              <a:t>el año 2016 la mayor parte de la ejecución del presupuesto estuvo concentrada en la </a:t>
            </a:r>
            <a:r>
              <a:rPr lang="es-AR" sz="1800" b="1" dirty="0">
                <a:latin typeface="Calibri" panose="020F0502020204030204" pitchFamily="34" charset="0"/>
              </a:rPr>
              <a:t>compra de medicamentos </a:t>
            </a:r>
            <a:r>
              <a:rPr lang="es-AR" sz="1800" dirty="0">
                <a:latin typeface="Calibri" panose="020F0502020204030204" pitchFamily="34" charset="0"/>
              </a:rPr>
              <a:t>y que la tendencia para el presupuesto 2017 es que esto se mantenga en la misma línea.</a:t>
            </a:r>
          </a:p>
          <a:p>
            <a:pPr algn="just"/>
            <a:r>
              <a:rPr lang="es-AR" sz="1800" dirty="0">
                <a:latin typeface="Calibri" panose="020F0502020204030204" pitchFamily="34" charset="0"/>
              </a:rPr>
              <a:t>U</a:t>
            </a:r>
            <a:r>
              <a:rPr lang="es-AR" sz="1800" dirty="0" smtClean="0">
                <a:latin typeface="Calibri" panose="020F0502020204030204" pitchFamily="34" charset="0"/>
              </a:rPr>
              <a:t>no </a:t>
            </a:r>
            <a:r>
              <a:rPr lang="es-AR" sz="1800" dirty="0">
                <a:latin typeface="Calibri" panose="020F0502020204030204" pitchFamily="34" charset="0"/>
              </a:rPr>
              <a:t>de los mayores problemas que se ve en todos los ámbitos del presupuesto es </a:t>
            </a:r>
            <a:r>
              <a:rPr lang="es-AR" sz="1800" b="1" dirty="0">
                <a:latin typeface="Calibri" panose="020F0502020204030204" pitchFamily="34" charset="0"/>
              </a:rPr>
              <a:t>retrasos en las licitaciones y en las compras</a:t>
            </a:r>
            <a:r>
              <a:rPr lang="es-AR" sz="1800" dirty="0">
                <a:latin typeface="Calibri" panose="020F0502020204030204" pitchFamily="34" charset="0"/>
              </a:rPr>
              <a:t>, como así también </a:t>
            </a:r>
            <a:r>
              <a:rPr lang="es-AR" sz="1800" b="1" dirty="0">
                <a:latin typeface="Calibri" panose="020F0502020204030204" pitchFamily="34" charset="0"/>
              </a:rPr>
              <a:t>en la entrega y distribución de los bienes y servicios </a:t>
            </a:r>
            <a:r>
              <a:rPr lang="es-AR" sz="1800" dirty="0">
                <a:latin typeface="Calibri" panose="020F0502020204030204" pitchFamily="34" charset="0"/>
              </a:rPr>
              <a:t>de la dirección. Esto genera que sea difícil cumplir con la meta presupuestada</a:t>
            </a:r>
            <a:r>
              <a:rPr lang="es-AR" sz="1800" dirty="0" smtClean="0">
                <a:latin typeface="Calibri" panose="020F0502020204030204" pitchFamily="34" charset="0"/>
              </a:rPr>
              <a:t>.</a:t>
            </a:r>
          </a:p>
          <a:p>
            <a:pPr algn="just"/>
            <a:r>
              <a:rPr lang="es-AR" sz="1800" dirty="0" smtClean="0">
                <a:latin typeface="Calibri" panose="020F0502020204030204" pitchFamily="34" charset="0"/>
              </a:rPr>
              <a:t>En el año 2018 hay un claro </a:t>
            </a:r>
            <a:r>
              <a:rPr lang="es-AR" sz="1800" b="1" dirty="0" smtClean="0">
                <a:latin typeface="Calibri" panose="020F0502020204030204" pitchFamily="34" charset="0"/>
              </a:rPr>
              <a:t>recorte en los gastos de prevención </a:t>
            </a:r>
            <a:r>
              <a:rPr lang="es-AR" sz="1800" dirty="0" smtClean="0">
                <a:latin typeface="Calibri" panose="020F0502020204030204" pitchFamily="34" charset="0"/>
              </a:rPr>
              <a:t>y todos los vinculados a la lucha contra el VIH/SIDA</a:t>
            </a:r>
            <a:endParaRPr lang="es-AR" sz="1800" dirty="0">
              <a:latin typeface="Calibri" panose="020F0502020204030204" pitchFamily="34" charset="0"/>
            </a:endParaRPr>
          </a:p>
          <a:p>
            <a:pPr algn="just"/>
            <a:r>
              <a:rPr lang="es-AR" sz="1800" dirty="0">
                <a:latin typeface="Calibri" panose="020F0502020204030204" pitchFamily="34" charset="0"/>
              </a:rPr>
              <a:t>D</a:t>
            </a:r>
            <a:r>
              <a:rPr lang="es-AR" sz="1800" dirty="0" smtClean="0">
                <a:latin typeface="Calibri" panose="020F0502020204030204" pitchFamily="34" charset="0"/>
              </a:rPr>
              <a:t>esde </a:t>
            </a:r>
            <a:r>
              <a:rPr lang="es-AR" sz="1800" dirty="0">
                <a:latin typeface="Calibri" panose="020F0502020204030204" pitchFamily="34" charset="0"/>
              </a:rPr>
              <a:t>el año 2013 </a:t>
            </a:r>
            <a:r>
              <a:rPr lang="es-AR" sz="1800" b="1" dirty="0">
                <a:latin typeface="Calibri" panose="020F0502020204030204" pitchFamily="34" charset="0"/>
              </a:rPr>
              <a:t>no se cuenta con la matriz MEGAS </a:t>
            </a:r>
            <a:r>
              <a:rPr lang="es-AR" sz="1800" dirty="0">
                <a:latin typeface="Calibri" panose="020F0502020204030204" pitchFamily="34" charset="0"/>
              </a:rPr>
              <a:t>para medir el gasto en VIH/SIDA. Esto genera que la medición y el control de este gasto no se puedan medir de manera eficaz y no podamos dimensionar su evolución. </a:t>
            </a:r>
            <a:endParaRPr lang="es-AR" sz="1800" dirty="0" smtClean="0">
              <a:latin typeface="Calibri" panose="020F0502020204030204" pitchFamily="34" charset="0"/>
            </a:endParaRPr>
          </a:p>
          <a:p>
            <a:pPr algn="just"/>
            <a:r>
              <a:rPr lang="es-AR" b="1" dirty="0">
                <a:latin typeface="Calibri" panose="020F0502020204030204" pitchFamily="34" charset="0"/>
              </a:rPr>
              <a:t>Es de vital importancia de que exista un comisión de la sociedad civil que </a:t>
            </a:r>
            <a:r>
              <a:rPr lang="es-AR" b="1" dirty="0" smtClean="0">
                <a:latin typeface="Calibri" panose="020F0502020204030204" pitchFamily="34" charset="0"/>
              </a:rPr>
              <a:t>monitoree </a:t>
            </a:r>
            <a:r>
              <a:rPr lang="es-AR" b="1" dirty="0">
                <a:latin typeface="Calibri" panose="020F0502020204030204" pitchFamily="34" charset="0"/>
              </a:rPr>
              <a:t>y que le de seguimiento al presupuesto en prevención </a:t>
            </a:r>
          </a:p>
          <a:p>
            <a:pPr algn="just"/>
            <a:endParaRPr lang="es-AR" sz="1800" dirty="0" smtClean="0">
              <a:latin typeface="Calibri" panose="020F0502020204030204" pitchFamily="34" charset="0"/>
            </a:endParaRPr>
          </a:p>
          <a:p>
            <a:pPr algn="just"/>
            <a:endParaRPr lang="es-AR" sz="1800" dirty="0">
              <a:latin typeface="Calibri" panose="020F0502020204030204" pitchFamily="34" charset="0"/>
            </a:endParaRPr>
          </a:p>
          <a:p>
            <a:pPr algn="just"/>
            <a:endParaRPr lang="es-AR" sz="1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01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AR" sz="7200" dirty="0" smtClean="0">
                <a:latin typeface="Calibri" panose="020F0502020204030204" pitchFamily="34" charset="0"/>
                <a:cs typeface="Calibri" panose="020F0502020204030204" pitchFamily="34" charset="0"/>
              </a:rPr>
              <a:t>¡Muchas Gracias!</a:t>
            </a:r>
            <a:endParaRPr lang="es-AR" sz="7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76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sz="5400" b="1" dirty="0" smtClean="0">
                <a:latin typeface="Calibri" panose="020F0502020204030204" pitchFamily="34" charset="0"/>
              </a:rPr>
              <a:t>Introducción</a:t>
            </a:r>
            <a:endParaRPr lang="es-AR" sz="5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57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2000" y="5157192"/>
            <a:ext cx="6781800" cy="1015008"/>
          </a:xfrm>
        </p:spPr>
        <p:txBody>
          <a:bodyPr>
            <a:noAutofit/>
          </a:bodyPr>
          <a:lstStyle/>
          <a:p>
            <a:r>
              <a:rPr lang="es-AR" sz="4400" b="1" dirty="0">
                <a:latin typeface="Calibri" panose="020F0502020204030204" pitchFamily="34" charset="0"/>
              </a:rPr>
              <a:t>Monitoreo del presupuesto Nacional en VIH/SIDA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AR" dirty="0">
                <a:latin typeface="Calibri" panose="020F0502020204030204" pitchFamily="34" charset="0"/>
              </a:rPr>
              <a:t>El presente informe se enmarca dentro de un proyecto regional que lleva adelante el Fondo Mundial que es implementado por la Red Latinoamericana y del Caribe de Mujeres Trabajadoras Sexuales (RedTraSex).</a:t>
            </a:r>
          </a:p>
          <a:p>
            <a:pPr algn="just"/>
            <a:r>
              <a:rPr lang="es-AR" dirty="0">
                <a:latin typeface="Calibri" panose="020F0502020204030204" pitchFamily="34" charset="0"/>
              </a:rPr>
              <a:t>La idea principal del proyecto </a:t>
            </a:r>
            <a:r>
              <a:rPr lang="es-AR" dirty="0" smtClean="0">
                <a:latin typeface="Calibri" panose="020F0502020204030204" pitchFamily="34" charset="0"/>
              </a:rPr>
              <a:t>es consolidar </a:t>
            </a:r>
            <a:r>
              <a:rPr lang="es-AR" dirty="0">
                <a:latin typeface="Calibri" panose="020F0502020204030204" pitchFamily="34" charset="0"/>
              </a:rPr>
              <a:t>una Comisión permanente de monitoreo del presupuesto en vih/SIDA con la mayoría de las organizaciones de la sociedad civil que están vinculadas con la problemática. </a:t>
            </a:r>
            <a:endParaRPr lang="es-AR" dirty="0" smtClean="0">
              <a:latin typeface="Calibri" panose="020F0502020204030204" pitchFamily="34" charset="0"/>
            </a:endParaRPr>
          </a:p>
          <a:p>
            <a:pPr algn="just"/>
            <a:r>
              <a:rPr lang="es-AR" dirty="0" smtClean="0">
                <a:latin typeface="Calibri" panose="020F0502020204030204" pitchFamily="34" charset="0"/>
              </a:rPr>
              <a:t>El </a:t>
            </a:r>
            <a:r>
              <a:rPr lang="es-AR" dirty="0">
                <a:latin typeface="Calibri" panose="020F0502020204030204" pitchFamily="34" charset="0"/>
              </a:rPr>
              <a:t>objetivo que persigue la Comisión es poder realizar el monitoreo periódico del presupuesto y poder elaborar recomendaciones para mejorar los sistemas de información y la asignación de los recursos presupuestarios correspondientes a la prevención.</a:t>
            </a:r>
          </a:p>
          <a:p>
            <a:endParaRPr lang="es-AR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59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sz="5400" b="1" dirty="0" smtClean="0">
                <a:latin typeface="Calibri" panose="020F0502020204030204" pitchFamily="34" charset="0"/>
              </a:rPr>
              <a:t>Resumen</a:t>
            </a:r>
            <a:endParaRPr lang="es-AR" sz="5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63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2000" y="5157192"/>
            <a:ext cx="6781800" cy="1015008"/>
          </a:xfrm>
        </p:spPr>
        <p:txBody>
          <a:bodyPr>
            <a:normAutofit/>
          </a:bodyPr>
          <a:lstStyle/>
          <a:p>
            <a:r>
              <a:rPr lang="es-AR" sz="4400" b="1" dirty="0" smtClean="0">
                <a:latin typeface="Calibri" panose="020F0502020204030204" pitchFamily="34" charset="0"/>
              </a:rPr>
              <a:t>Resumen</a:t>
            </a:r>
            <a:endParaRPr lang="es-AR" sz="4400" b="1" dirty="0">
              <a:latin typeface="Calibri" panose="020F050202020403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75942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AR" dirty="0" smtClean="0">
                <a:latin typeface="Calibri" panose="020F0502020204030204" pitchFamily="34" charset="0"/>
              </a:rPr>
              <a:t>El presupuesto </a:t>
            </a:r>
            <a:r>
              <a:rPr lang="es-AR" dirty="0">
                <a:latin typeface="Calibri" panose="020F0502020204030204" pitchFamily="34" charset="0"/>
              </a:rPr>
              <a:t>destinado a prevención ha perdido participación en el total del gasto </a:t>
            </a:r>
            <a:r>
              <a:rPr lang="es-AR" dirty="0" smtClean="0">
                <a:latin typeface="Calibri" panose="020F0502020204030204" pitchFamily="34" charset="0"/>
              </a:rPr>
              <a:t>del programa </a:t>
            </a:r>
            <a:r>
              <a:rPr lang="es-AR" dirty="0">
                <a:latin typeface="Calibri" panose="020F0502020204030204" pitchFamily="34" charset="0"/>
              </a:rPr>
              <a:t>“Lucha contra el SIDA y Enfermedades de Transmisión Sexual</a:t>
            </a:r>
            <a:r>
              <a:rPr lang="es-AR" dirty="0" smtClean="0">
                <a:latin typeface="Calibri" panose="020F0502020204030204" pitchFamily="34" charset="0"/>
              </a:rPr>
              <a:t>”</a:t>
            </a:r>
          </a:p>
          <a:p>
            <a:pPr algn="just"/>
            <a:r>
              <a:rPr lang="es-AR" dirty="0" smtClean="0">
                <a:latin typeface="Calibri" panose="020F0502020204030204" pitchFamily="34" charset="0"/>
              </a:rPr>
              <a:t>Existe un claro deterioro </a:t>
            </a:r>
            <a:r>
              <a:rPr lang="es-AR" dirty="0">
                <a:latin typeface="Calibri" panose="020F0502020204030204" pitchFamily="34" charset="0"/>
              </a:rPr>
              <a:t>del porcentaje ejecutado del </a:t>
            </a:r>
            <a:r>
              <a:rPr lang="es-AR" dirty="0" smtClean="0">
                <a:latin typeface="Calibri" panose="020F0502020204030204" pitchFamily="34" charset="0"/>
              </a:rPr>
              <a:t>presupuesto del </a:t>
            </a:r>
            <a:r>
              <a:rPr lang="es-AR" dirty="0">
                <a:latin typeface="Calibri" panose="020F0502020204030204" pitchFamily="34" charset="0"/>
              </a:rPr>
              <a:t>año </a:t>
            </a:r>
            <a:r>
              <a:rPr lang="es-AR" dirty="0" smtClean="0">
                <a:latin typeface="Calibri" panose="020F0502020204030204" pitchFamily="34" charset="0"/>
              </a:rPr>
              <a:t>2016, tanto </a:t>
            </a:r>
            <a:r>
              <a:rPr lang="es-AR" dirty="0">
                <a:latin typeface="Calibri" panose="020F0502020204030204" pitchFamily="34" charset="0"/>
              </a:rPr>
              <a:t>como para el programa de VIH/SIDA como para el programa de salud sexual y </a:t>
            </a:r>
            <a:r>
              <a:rPr lang="es-AR" dirty="0" smtClean="0">
                <a:latin typeface="Calibri" panose="020F0502020204030204" pitchFamily="34" charset="0"/>
              </a:rPr>
              <a:t>reproductiva y hay una línea de continuación para el 2017</a:t>
            </a:r>
          </a:p>
          <a:p>
            <a:pPr algn="just"/>
            <a:r>
              <a:rPr lang="es-AR" dirty="0">
                <a:latin typeface="Calibri" panose="020F0502020204030204" pitchFamily="34" charset="0"/>
              </a:rPr>
              <a:t>En lo que respecta al presupuesto destinado a prevención vemos un fuerte deterioro en la mayoría de los </a:t>
            </a:r>
            <a:r>
              <a:rPr lang="es-AR" dirty="0" smtClean="0">
                <a:latin typeface="Calibri" panose="020F0502020204030204" pitchFamily="34" charset="0"/>
              </a:rPr>
              <a:t>gastos asociados a la misma, compra de preservativos es el que presenta mayor deterioro</a:t>
            </a:r>
          </a:p>
          <a:p>
            <a:pPr algn="just"/>
            <a:r>
              <a:rPr lang="es-AR" dirty="0" smtClean="0">
                <a:latin typeface="Calibri" panose="020F0502020204030204" pitchFamily="34" charset="0"/>
              </a:rPr>
              <a:t>Otro de los </a:t>
            </a:r>
            <a:r>
              <a:rPr lang="es-AR" dirty="0">
                <a:latin typeface="Calibri" panose="020F0502020204030204" pitchFamily="34" charset="0"/>
              </a:rPr>
              <a:t>problemas que se ve en todos los ámbitos del presupuesto es retrasos en las licitaciones y en las compras, como así también en la entrega y distribución de los bienes y servicios de la </a:t>
            </a:r>
            <a:r>
              <a:rPr lang="es-AR" dirty="0" smtClean="0">
                <a:latin typeface="Calibri" panose="020F0502020204030204" pitchFamily="34" charset="0"/>
              </a:rPr>
              <a:t>dirección</a:t>
            </a:r>
          </a:p>
          <a:p>
            <a:pPr algn="just"/>
            <a:r>
              <a:rPr lang="es-AR" dirty="0" smtClean="0">
                <a:latin typeface="Calibri" panose="020F0502020204030204" pitchFamily="34" charset="0"/>
              </a:rPr>
              <a:t>En el Proyecto de Presupuesto 2018 hay un claro recorte en ambos programas en términos reales en el de lucha contra el SIDA y ETS y en términos nominales y reales en el de salud sexual y reproductiva</a:t>
            </a:r>
            <a:endParaRPr lang="es-AR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26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2964904"/>
          </a:xfrm>
        </p:spPr>
        <p:txBody>
          <a:bodyPr/>
          <a:lstStyle/>
          <a:p>
            <a:pPr algn="r"/>
            <a:r>
              <a:rPr lang="es-AR" sz="4800" b="1" dirty="0" smtClean="0">
                <a:latin typeface="Calibri" panose="020F0502020204030204" pitchFamily="34" charset="0"/>
              </a:rPr>
              <a:t>Programa: “Lucha </a:t>
            </a:r>
            <a:r>
              <a:rPr lang="es-AR" sz="4800" b="1" dirty="0">
                <a:latin typeface="Calibri" panose="020F0502020204030204" pitchFamily="34" charset="0"/>
              </a:rPr>
              <a:t>contra el SIDA y Enfermedades de Transmisión </a:t>
            </a:r>
            <a:r>
              <a:rPr lang="es-AR" sz="4800" b="1" dirty="0" smtClean="0">
                <a:latin typeface="Calibri" panose="020F0502020204030204" pitchFamily="34" charset="0"/>
              </a:rPr>
              <a:t>Sexual”</a:t>
            </a:r>
            <a:endParaRPr lang="es-AR" sz="48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38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2000" y="5659760"/>
            <a:ext cx="7842448" cy="512440"/>
          </a:xfrm>
        </p:spPr>
        <p:txBody>
          <a:bodyPr>
            <a:noAutofit/>
          </a:bodyPr>
          <a:lstStyle/>
          <a:p>
            <a:r>
              <a:rPr lang="es-AR" sz="2400" b="1" dirty="0">
                <a:latin typeface="Calibri" panose="020F0502020204030204" pitchFamily="34" charset="0"/>
              </a:rPr>
              <a:t>Lucha contra el SIDA y Enfermedades de Transmisión Sexual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2239144"/>
          </a:xfrm>
        </p:spPr>
        <p:txBody>
          <a:bodyPr>
            <a:normAutofit lnSpcReduction="10000"/>
          </a:bodyPr>
          <a:lstStyle/>
          <a:p>
            <a:pPr algn="just"/>
            <a:r>
              <a:rPr lang="es-AR" dirty="0">
                <a:latin typeface="Calibri" panose="020F0502020204030204" pitchFamily="34" charset="0"/>
              </a:rPr>
              <a:t>E</a:t>
            </a:r>
            <a:r>
              <a:rPr lang="es-AR" dirty="0" smtClean="0">
                <a:latin typeface="Calibri" panose="020F0502020204030204" pitchFamily="34" charset="0"/>
              </a:rPr>
              <a:t>l </a:t>
            </a:r>
            <a:r>
              <a:rPr lang="es-AR" dirty="0">
                <a:latin typeface="Calibri" panose="020F0502020204030204" pitchFamily="34" charset="0"/>
              </a:rPr>
              <a:t>presupuesto destinado a prevención ha perdido participación en el total del gasto del prográma. </a:t>
            </a:r>
            <a:endParaRPr lang="es-AR" dirty="0" smtClean="0">
              <a:latin typeface="Calibri" panose="020F0502020204030204" pitchFamily="34" charset="0"/>
            </a:endParaRPr>
          </a:p>
          <a:p>
            <a:pPr algn="just"/>
            <a:r>
              <a:rPr lang="es-AR" dirty="0" smtClean="0">
                <a:latin typeface="Calibri" panose="020F0502020204030204" pitchFamily="34" charset="0"/>
              </a:rPr>
              <a:t>En </a:t>
            </a:r>
            <a:r>
              <a:rPr lang="es-AR" dirty="0">
                <a:latin typeface="Calibri" panose="020F0502020204030204" pitchFamily="34" charset="0"/>
              </a:rPr>
              <a:t>2015 El gasto en medicamentos ocupó, cerca del 90% del total del prgrama y en el año 2016 este fue del 99</a:t>
            </a:r>
            <a:r>
              <a:rPr lang="es-AR" dirty="0" smtClean="0">
                <a:latin typeface="Calibri" panose="020F0502020204030204" pitchFamily="34" charset="0"/>
              </a:rPr>
              <a:t>%.</a:t>
            </a:r>
          </a:p>
          <a:p>
            <a:pPr algn="just"/>
            <a:r>
              <a:rPr lang="es-AR" dirty="0" smtClean="0">
                <a:latin typeface="Calibri" panose="020F0502020204030204" pitchFamily="34" charset="0"/>
              </a:rPr>
              <a:t>El porcentaje ejecutado se reduce en comparación al año 2015</a:t>
            </a:r>
            <a:endParaRPr lang="es-AR" dirty="0">
              <a:latin typeface="Calibri" panose="020F0502020204030204" pitchFamily="34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447608"/>
              </p:ext>
            </p:extLst>
          </p:nvPr>
        </p:nvGraphicFramePr>
        <p:xfrm>
          <a:off x="1187624" y="2876920"/>
          <a:ext cx="6840760" cy="1560192"/>
        </p:xfrm>
        <a:graphic>
          <a:graphicData uri="http://schemas.openxmlformats.org/drawingml/2006/table">
            <a:tbl>
              <a:tblPr/>
              <a:tblGrid>
                <a:gridCol w="1362475"/>
                <a:gridCol w="2162929"/>
                <a:gridCol w="1884756"/>
                <a:gridCol w="1430600"/>
              </a:tblGrid>
              <a:tr h="390048">
                <a:tc>
                  <a:txBody>
                    <a:bodyPr/>
                    <a:lstStyle/>
                    <a:p>
                      <a:pPr algn="l" fontAlgn="b"/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Pto. Vigente en M$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Ejecutado en M$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ejecutado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90048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048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048">
                <a:tc>
                  <a:txBody>
                    <a:bodyPr/>
                    <a:lstStyle/>
                    <a:p>
                      <a:pPr algn="l" fontAlgn="b"/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2 Marcador de contenido"/>
          <p:cNvSpPr txBox="1">
            <a:spLocks/>
          </p:cNvSpPr>
          <p:nvPr/>
        </p:nvSpPr>
        <p:spPr>
          <a:xfrm>
            <a:off x="611560" y="4581128"/>
            <a:ext cx="7543800" cy="107863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AR" dirty="0" smtClean="0">
                <a:latin typeface="Calibri" panose="020F0502020204030204" pitchFamily="34" charset="0"/>
              </a:rPr>
              <a:t>En lo que va del 2017 solo se ejecuto un 61,49%, si se proyecta, es posible que el porcentaje ejecutado no llegue al 70% este año.</a:t>
            </a:r>
            <a:endParaRPr lang="es-AR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97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2964904"/>
          </a:xfrm>
        </p:spPr>
        <p:txBody>
          <a:bodyPr/>
          <a:lstStyle/>
          <a:p>
            <a:pPr algn="r"/>
            <a:r>
              <a:rPr lang="es-AR" sz="4800" b="1" dirty="0" smtClean="0">
                <a:latin typeface="Calibri" panose="020F0502020204030204" pitchFamily="34" charset="0"/>
              </a:rPr>
              <a:t>Gasto en prevención del VIH/SIDA</a:t>
            </a:r>
            <a:endParaRPr lang="es-AR" sz="48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6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Personalizado 4">
      <a:dk1>
        <a:sysClr val="windowText" lastClr="000000"/>
      </a:dk1>
      <a:lt1>
        <a:srgbClr val="FFFFFF"/>
      </a:lt1>
      <a:dk2>
        <a:srgbClr val="303030"/>
      </a:dk2>
      <a:lt2>
        <a:srgbClr val="FFFFFF"/>
      </a:lt2>
      <a:accent1>
        <a:srgbClr val="FD3636"/>
      </a:accent1>
      <a:accent2>
        <a:srgbClr val="726056"/>
      </a:accent2>
      <a:accent3>
        <a:srgbClr val="AC956E"/>
      </a:accent3>
      <a:accent4>
        <a:srgbClr val="FFFFFF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640</TotalTime>
  <Words>1227</Words>
  <Application>Microsoft Office PowerPoint</Application>
  <PresentationFormat>Presentación en pantalla (4:3)</PresentationFormat>
  <Paragraphs>228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NewsPrint</vt:lpstr>
      <vt:lpstr>Monitoreo del presupuesto Nacional en prevención de VIH/SIDA</vt:lpstr>
      <vt:lpstr>Organización de la presentación</vt:lpstr>
      <vt:lpstr>Introducción</vt:lpstr>
      <vt:lpstr>Monitoreo del presupuesto Nacional en VIH/SIDA</vt:lpstr>
      <vt:lpstr>Resumen</vt:lpstr>
      <vt:lpstr>Resumen</vt:lpstr>
      <vt:lpstr>Programa: “Lucha contra el SIDA y Enfermedades de Transmisión Sexual”</vt:lpstr>
      <vt:lpstr>Lucha contra el SIDA y Enfermedades de Transmisión Sexual</vt:lpstr>
      <vt:lpstr>Gasto en prevención del VIH/SIDA</vt:lpstr>
      <vt:lpstr>Gasto en prevención</vt:lpstr>
      <vt:lpstr>Programa: “Salud sexual y reproductiva”</vt:lpstr>
      <vt:lpstr>Salud sexual y reproductiva</vt:lpstr>
      <vt:lpstr>Gasto en prevención</vt:lpstr>
      <vt:lpstr>Proyecto de Presupuesto 2018</vt:lpstr>
      <vt:lpstr>Pautas Macroeconómicas</vt:lpstr>
      <vt:lpstr>Pautas Macroeconómicas</vt:lpstr>
      <vt:lpstr>Programa: “Lucha contra el SIDA y Enfermedades de Transmisión Sexual”</vt:lpstr>
      <vt:lpstr>Presentación de PowerPoint</vt:lpstr>
      <vt:lpstr>Programa: “Salud sexual y reproductiva”</vt:lpstr>
      <vt:lpstr>Salud sexual y reproductiva</vt:lpstr>
      <vt:lpstr>Conclusiones</vt:lpstr>
      <vt:lpstr>Conclusiones</vt:lpstr>
      <vt:lpstr>¡Muchas Gracias!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Monitoreo del presupuesto Nacional en VIH/SIDA</dc:title>
  <dc:creator>miselli</dc:creator>
  <cp:lastModifiedBy>miselli</cp:lastModifiedBy>
  <cp:revision>24</cp:revision>
  <dcterms:created xsi:type="dcterms:W3CDTF">2017-09-22T13:31:50Z</dcterms:created>
  <dcterms:modified xsi:type="dcterms:W3CDTF">2017-10-18T15:44:12Z</dcterms:modified>
</cp:coreProperties>
</file>